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9" r:id="rId4"/>
    <p:sldId id="261" r:id="rId5"/>
    <p:sldId id="260" r:id="rId6"/>
    <p:sldId id="266" r:id="rId7"/>
    <p:sldId id="275" r:id="rId8"/>
    <p:sldId id="276" r:id="rId9"/>
    <p:sldId id="264" r:id="rId10"/>
    <p:sldId id="27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ora" panose="020B0604020202020204" charset="0"/>
      <p:regular r:id="rId16"/>
      <p:bold r:id="rId17"/>
      <p:italic r:id="rId18"/>
      <p:boldItalic r:id="rId19"/>
    </p:embeddedFont>
    <p:embeddedFont>
      <p:font typeface="Monda" panose="020B0604020202020204" charset="0"/>
      <p:regular r:id="rId20"/>
    </p:embeddedFont>
    <p:embeddedFont>
      <p:font typeface="Monda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801" autoAdjust="0"/>
    <p:restoredTop sz="94650" autoAdjust="0"/>
  </p:normalViewPr>
  <p:slideViewPr>
    <p:cSldViewPr>
      <p:cViewPr varScale="1">
        <p:scale>
          <a:sx n="23" d="100"/>
          <a:sy n="23" d="100"/>
        </p:scale>
        <p:origin x="14" y="100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2657" y="7127285"/>
            <a:ext cx="9042011" cy="115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en-US" sz="7503" dirty="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Classification </a:t>
            </a:r>
          </a:p>
        </p:txBody>
      </p:sp>
      <p:sp>
        <p:nvSpPr>
          <p:cNvPr id="6" name="Freeform 6"/>
          <p:cNvSpPr/>
          <p:nvPr/>
        </p:nvSpPr>
        <p:spPr>
          <a:xfrm>
            <a:off x="6259301" y="-1518526"/>
            <a:ext cx="12028699" cy="12072600"/>
          </a:xfrm>
          <a:custGeom>
            <a:avLst/>
            <a:gdLst/>
            <a:ahLst/>
            <a:cxnLst/>
            <a:rect l="l" t="t" r="r" b="b"/>
            <a:pathLst>
              <a:path w="12028699" h="12072600">
                <a:moveTo>
                  <a:pt x="0" y="0"/>
                </a:moveTo>
                <a:lnTo>
                  <a:pt x="12028699" y="0"/>
                </a:lnTo>
                <a:lnTo>
                  <a:pt x="12028699" y="12072600"/>
                </a:lnTo>
                <a:lnTo>
                  <a:pt x="0" y="1207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33737" y="701214"/>
            <a:ext cx="9708525" cy="8144236"/>
          </a:xfrm>
          <a:custGeom>
            <a:avLst/>
            <a:gdLst/>
            <a:ahLst/>
            <a:cxnLst/>
            <a:rect l="l" t="t" r="r" b="b"/>
            <a:pathLst>
              <a:path w="9708525" h="8144236">
                <a:moveTo>
                  <a:pt x="0" y="0"/>
                </a:moveTo>
                <a:lnTo>
                  <a:pt x="9708526" y="0"/>
                </a:lnTo>
                <a:lnTo>
                  <a:pt x="9708526" y="8144236"/>
                </a:lnTo>
                <a:lnTo>
                  <a:pt x="0" y="814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38555" y="1196991"/>
            <a:ext cx="1948627" cy="8229600"/>
          </a:xfrm>
          <a:custGeom>
            <a:avLst/>
            <a:gdLst/>
            <a:ahLst/>
            <a:cxnLst/>
            <a:rect l="l" t="t" r="r" b="b"/>
            <a:pathLst>
              <a:path w="1948627" h="8229600">
                <a:moveTo>
                  <a:pt x="0" y="0"/>
                </a:moveTo>
                <a:lnTo>
                  <a:pt x="1948627" y="0"/>
                </a:lnTo>
                <a:lnTo>
                  <a:pt x="19486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386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2657" y="3098210"/>
            <a:ext cx="1249108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  <a:spcBef>
                <a:spcPct val="0"/>
              </a:spcBef>
            </a:pPr>
            <a:r>
              <a:rPr lang="en-US" sz="12000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Traffic Accident Severity </a:t>
            </a:r>
            <a:endParaRPr lang="en-US" sz="12000" b="1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-1941232" y="8832070"/>
            <a:ext cx="20995782" cy="1860560"/>
            <a:chOff x="0" y="0"/>
            <a:chExt cx="27994376" cy="248074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-561706" y="-449284"/>
            <a:ext cx="20995782" cy="1860560"/>
            <a:chOff x="0" y="0"/>
            <a:chExt cx="27994376" cy="248074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9" name="AutoShape 19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5104966" y="4391025"/>
            <a:ext cx="734805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Thank you </a:t>
            </a:r>
            <a:endParaRPr lang="en-US" sz="9999" b="1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05200" y="-3619500"/>
            <a:ext cx="22517763" cy="15952364"/>
            <a:chOff x="0" y="0"/>
            <a:chExt cx="30023685" cy="21269818"/>
          </a:xfrm>
        </p:grpSpPr>
        <p:sp>
          <p:nvSpPr>
            <p:cNvPr id="3" name="Freeform 3"/>
            <p:cNvSpPr/>
            <p:nvPr/>
          </p:nvSpPr>
          <p:spPr>
            <a:xfrm>
              <a:off x="11045528" y="0"/>
              <a:ext cx="18978156" cy="18874639"/>
            </a:xfrm>
            <a:custGeom>
              <a:avLst/>
              <a:gdLst/>
              <a:ahLst/>
              <a:cxnLst/>
              <a:rect l="l" t="t" r="r" b="b"/>
              <a:pathLst>
                <a:path w="18978156" h="18874639">
                  <a:moveTo>
                    <a:pt x="0" y="0"/>
                  </a:moveTo>
                  <a:lnTo>
                    <a:pt x="18978157" y="0"/>
                  </a:lnTo>
                  <a:lnTo>
                    <a:pt x="18978157" y="18874639"/>
                  </a:lnTo>
                  <a:lnTo>
                    <a:pt x="0" y="18874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5443988"/>
              <a:ext cx="15768282" cy="15825830"/>
            </a:xfrm>
            <a:custGeom>
              <a:avLst/>
              <a:gdLst/>
              <a:ahLst/>
              <a:cxnLst/>
              <a:rect l="l" t="t" r="r" b="b"/>
              <a:pathLst>
                <a:path w="15768282" h="15825830">
                  <a:moveTo>
                    <a:pt x="15768282" y="0"/>
                  </a:moveTo>
                  <a:lnTo>
                    <a:pt x="0" y="0"/>
                  </a:lnTo>
                  <a:lnTo>
                    <a:pt x="0" y="15825830"/>
                  </a:lnTo>
                  <a:lnTo>
                    <a:pt x="15768282" y="15825830"/>
                  </a:lnTo>
                  <a:lnTo>
                    <a:pt x="15768282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973007" y="126057"/>
            <a:ext cx="12696007" cy="4498054"/>
            <a:chOff x="0" y="0"/>
            <a:chExt cx="3343804" cy="11846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804" cy="1184673"/>
            </a:xfrm>
            <a:custGeom>
              <a:avLst/>
              <a:gdLst/>
              <a:ahLst/>
              <a:cxnLst/>
              <a:rect l="l" t="t" r="r" b="b"/>
              <a:pathLst>
                <a:path w="3343804" h="1184673">
                  <a:moveTo>
                    <a:pt x="31099" y="0"/>
                  </a:moveTo>
                  <a:lnTo>
                    <a:pt x="3312705" y="0"/>
                  </a:lnTo>
                  <a:cubicBezTo>
                    <a:pt x="3329881" y="0"/>
                    <a:pt x="3343804" y="13924"/>
                    <a:pt x="3343804" y="31099"/>
                  </a:cubicBezTo>
                  <a:lnTo>
                    <a:pt x="3343804" y="1153573"/>
                  </a:lnTo>
                  <a:cubicBezTo>
                    <a:pt x="3343804" y="1161821"/>
                    <a:pt x="3340528" y="1169732"/>
                    <a:pt x="3334696" y="1175564"/>
                  </a:cubicBezTo>
                  <a:cubicBezTo>
                    <a:pt x="3328863" y="1181396"/>
                    <a:pt x="3320953" y="1184673"/>
                    <a:pt x="3312705" y="1184673"/>
                  </a:cubicBezTo>
                  <a:lnTo>
                    <a:pt x="31099" y="1184673"/>
                  </a:lnTo>
                  <a:cubicBezTo>
                    <a:pt x="13924" y="1184673"/>
                    <a:pt x="0" y="1170749"/>
                    <a:pt x="0" y="1153573"/>
                  </a:cubicBezTo>
                  <a:lnTo>
                    <a:pt x="0" y="31099"/>
                  </a:lnTo>
                  <a:cubicBezTo>
                    <a:pt x="0" y="13924"/>
                    <a:pt x="13924" y="0"/>
                    <a:pt x="31099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343804" cy="1232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64337" y="2097486"/>
            <a:ext cx="2359325" cy="235932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39860" y="-54769"/>
            <a:ext cx="11867501" cy="437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119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Dataset: https://www.kaggle.com/datasets/oktayrdeki/traffic-accidents</a:t>
            </a: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EDDFE34-E505-DE53-8D4E-52C28BCF8574}"/>
              </a:ext>
            </a:extLst>
          </p:cNvPr>
          <p:cNvGrpSpPr/>
          <p:nvPr/>
        </p:nvGrpSpPr>
        <p:grpSpPr>
          <a:xfrm>
            <a:off x="609600" y="5142371"/>
            <a:ext cx="16679950" cy="4611647"/>
            <a:chOff x="0" y="0"/>
            <a:chExt cx="2044984" cy="986932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AEAA1B3-257D-4122-6FD8-B01CDFA220E4}"/>
                </a:ext>
              </a:extLst>
            </p:cNvPr>
            <p:cNvSpPr/>
            <p:nvPr/>
          </p:nvSpPr>
          <p:spPr>
            <a:xfrm>
              <a:off x="0" y="0"/>
              <a:ext cx="2044984" cy="986932"/>
            </a:xfrm>
            <a:custGeom>
              <a:avLst/>
              <a:gdLst/>
              <a:ahLst/>
              <a:cxnLst/>
              <a:rect l="l" t="t" r="r" b="b"/>
              <a:pathLst>
                <a:path w="2044984" h="986932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936081"/>
                  </a:lnTo>
                  <a:cubicBezTo>
                    <a:pt x="2044984" y="949567"/>
                    <a:pt x="2039627" y="962502"/>
                    <a:pt x="2030090" y="972038"/>
                  </a:cubicBezTo>
                  <a:cubicBezTo>
                    <a:pt x="2020554" y="981575"/>
                    <a:pt x="2007620" y="986932"/>
                    <a:pt x="1994133" y="986932"/>
                  </a:cubicBezTo>
                  <a:lnTo>
                    <a:pt x="50851" y="986932"/>
                  </a:lnTo>
                  <a:cubicBezTo>
                    <a:pt x="37365" y="986932"/>
                    <a:pt x="24430" y="981575"/>
                    <a:pt x="14894" y="972038"/>
                  </a:cubicBezTo>
                  <a:cubicBezTo>
                    <a:pt x="5358" y="962502"/>
                    <a:pt x="0" y="949567"/>
                    <a:pt x="0" y="936081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CF5B9829-3E39-0D73-C1F4-87F31599E03C}"/>
                </a:ext>
              </a:extLst>
            </p:cNvPr>
            <p:cNvSpPr txBox="1"/>
            <p:nvPr/>
          </p:nvSpPr>
          <p:spPr>
            <a:xfrm>
              <a:off x="0" y="-47625"/>
              <a:ext cx="2044984" cy="103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3663CB-CA29-820F-AC51-1979BC758220}"/>
              </a:ext>
            </a:extLst>
          </p:cNvPr>
          <p:cNvSpPr txBox="1"/>
          <p:nvPr/>
        </p:nvSpPr>
        <p:spPr>
          <a:xfrm>
            <a:off x="998450" y="5672210"/>
            <a:ext cx="15841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E787"/>
                </a:solidFill>
                <a:latin typeface="Monda Bold"/>
              </a:rPr>
              <a:t>Dataset Overview: </a:t>
            </a:r>
          </a:p>
          <a:p>
            <a:r>
              <a:rPr lang="en-US" sz="3600" b="1" dirty="0">
                <a:solidFill>
                  <a:srgbClr val="FFE787"/>
                </a:solidFill>
                <a:latin typeface="Monda Bold"/>
              </a:rPr>
              <a:t>CSV file containing traffic accident data common fields include: </a:t>
            </a:r>
          </a:p>
          <a:p>
            <a:r>
              <a:rPr lang="en-US" sz="3600" b="1" dirty="0">
                <a:solidFill>
                  <a:srgbClr val="FFE787"/>
                </a:solidFill>
                <a:latin typeface="Monda Bold"/>
              </a:rPr>
              <a:t>                                                     Crash date &amp; time</a:t>
            </a:r>
          </a:p>
          <a:p>
            <a:r>
              <a:rPr lang="en-US" sz="3600" b="1" dirty="0">
                <a:solidFill>
                  <a:srgbClr val="FFE787"/>
                </a:solidFill>
                <a:latin typeface="Monda Bold"/>
              </a:rPr>
              <a:t>                                                     Weather, lighting </a:t>
            </a:r>
          </a:p>
          <a:p>
            <a:r>
              <a:rPr lang="en-US" sz="3600" b="1" dirty="0">
                <a:solidFill>
                  <a:srgbClr val="FFE787"/>
                </a:solidFill>
                <a:latin typeface="Monda Bold"/>
              </a:rPr>
              <a:t>                                                     roadway conditions</a:t>
            </a:r>
          </a:p>
          <a:p>
            <a:r>
              <a:rPr lang="en-US" sz="3600" b="1" dirty="0">
                <a:solidFill>
                  <a:srgbClr val="FFE787"/>
                </a:solidFill>
                <a:latin typeface="Monda Bold"/>
              </a:rPr>
              <a:t>                                    Driver and vehicle-related attributes</a:t>
            </a:r>
          </a:p>
          <a:p>
            <a:r>
              <a:rPr lang="en-US" sz="3600" b="1" dirty="0">
                <a:solidFill>
                  <a:srgbClr val="FFE787"/>
                </a:solidFill>
                <a:latin typeface="Monda Bold"/>
              </a:rPr>
              <a:t>                                           Severity level (target variable)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8680" y="-245993"/>
            <a:ext cx="16068041" cy="11159985"/>
          </a:xfrm>
          <a:custGeom>
            <a:avLst/>
            <a:gdLst/>
            <a:ahLst/>
            <a:cxnLst/>
            <a:rect l="l" t="t" r="r" b="b"/>
            <a:pathLst>
              <a:path w="16068041" h="11159985">
                <a:moveTo>
                  <a:pt x="0" y="0"/>
                </a:moveTo>
                <a:lnTo>
                  <a:pt x="16068041" y="0"/>
                </a:lnTo>
                <a:lnTo>
                  <a:pt x="16068041" y="11159986"/>
                </a:lnTo>
                <a:lnTo>
                  <a:pt x="0" y="1115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62099" y="3488557"/>
            <a:ext cx="7013350" cy="2481964"/>
            <a:chOff x="0" y="0"/>
            <a:chExt cx="1847137" cy="653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7137" cy="653686"/>
            </a:xfrm>
            <a:custGeom>
              <a:avLst/>
              <a:gdLst/>
              <a:ahLst/>
              <a:cxnLst/>
              <a:rect l="l" t="t" r="r" b="b"/>
              <a:pathLst>
                <a:path w="1847137" h="653686">
                  <a:moveTo>
                    <a:pt x="56298" y="0"/>
                  </a:moveTo>
                  <a:lnTo>
                    <a:pt x="1790839" y="0"/>
                  </a:lnTo>
                  <a:cubicBezTo>
                    <a:pt x="1821932" y="0"/>
                    <a:pt x="1847137" y="25205"/>
                    <a:pt x="1847137" y="56298"/>
                  </a:cubicBezTo>
                  <a:lnTo>
                    <a:pt x="1847137" y="597388"/>
                  </a:lnTo>
                  <a:cubicBezTo>
                    <a:pt x="1847137" y="628480"/>
                    <a:pt x="1821932" y="653686"/>
                    <a:pt x="1790839" y="653686"/>
                  </a:cubicBezTo>
                  <a:lnTo>
                    <a:pt x="56298" y="653686"/>
                  </a:lnTo>
                  <a:cubicBezTo>
                    <a:pt x="25205" y="653686"/>
                    <a:pt x="0" y="628480"/>
                    <a:pt x="0" y="597388"/>
                  </a:cubicBezTo>
                  <a:lnTo>
                    <a:pt x="0" y="56298"/>
                  </a:lnTo>
                  <a:cubicBezTo>
                    <a:pt x="0" y="25205"/>
                    <a:pt x="25205" y="0"/>
                    <a:pt x="56298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47137" cy="701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0772" y="6935916"/>
            <a:ext cx="7013350" cy="2481964"/>
            <a:chOff x="0" y="0"/>
            <a:chExt cx="1847137" cy="653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47137" cy="653686"/>
            </a:xfrm>
            <a:custGeom>
              <a:avLst/>
              <a:gdLst/>
              <a:ahLst/>
              <a:cxnLst/>
              <a:rect l="l" t="t" r="r" b="b"/>
              <a:pathLst>
                <a:path w="1847137" h="653686">
                  <a:moveTo>
                    <a:pt x="56298" y="0"/>
                  </a:moveTo>
                  <a:lnTo>
                    <a:pt x="1790839" y="0"/>
                  </a:lnTo>
                  <a:cubicBezTo>
                    <a:pt x="1821932" y="0"/>
                    <a:pt x="1847137" y="25205"/>
                    <a:pt x="1847137" y="56298"/>
                  </a:cubicBezTo>
                  <a:lnTo>
                    <a:pt x="1847137" y="597388"/>
                  </a:lnTo>
                  <a:cubicBezTo>
                    <a:pt x="1847137" y="628480"/>
                    <a:pt x="1821932" y="653686"/>
                    <a:pt x="1790839" y="653686"/>
                  </a:cubicBezTo>
                  <a:lnTo>
                    <a:pt x="56298" y="653686"/>
                  </a:lnTo>
                  <a:cubicBezTo>
                    <a:pt x="25205" y="653686"/>
                    <a:pt x="0" y="628480"/>
                    <a:pt x="0" y="597388"/>
                  </a:cubicBezTo>
                  <a:lnTo>
                    <a:pt x="0" y="56298"/>
                  </a:lnTo>
                  <a:cubicBezTo>
                    <a:pt x="0" y="25205"/>
                    <a:pt x="25205" y="0"/>
                    <a:pt x="56298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847137" cy="701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5518416" y="7363564"/>
            <a:ext cx="1502401" cy="1890893"/>
          </a:xfrm>
          <a:custGeom>
            <a:avLst/>
            <a:gdLst/>
            <a:ahLst/>
            <a:cxnLst/>
            <a:rect l="l" t="t" r="r" b="b"/>
            <a:pathLst>
              <a:path w="1502401" h="1890893">
                <a:moveTo>
                  <a:pt x="1502401" y="0"/>
                </a:moveTo>
                <a:lnTo>
                  <a:pt x="0" y="0"/>
                </a:lnTo>
                <a:lnTo>
                  <a:pt x="0" y="1890893"/>
                </a:lnTo>
                <a:lnTo>
                  <a:pt x="1502401" y="1890893"/>
                </a:lnTo>
                <a:lnTo>
                  <a:pt x="15024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8415384" y="3856051"/>
            <a:ext cx="1502401" cy="1890893"/>
          </a:xfrm>
          <a:custGeom>
            <a:avLst/>
            <a:gdLst/>
            <a:ahLst/>
            <a:cxnLst/>
            <a:rect l="l" t="t" r="r" b="b"/>
            <a:pathLst>
              <a:path w="1502401" h="1890893">
                <a:moveTo>
                  <a:pt x="1502400" y="0"/>
                </a:moveTo>
                <a:lnTo>
                  <a:pt x="0" y="0"/>
                </a:lnTo>
                <a:lnTo>
                  <a:pt x="0" y="1890894"/>
                </a:lnTo>
                <a:lnTo>
                  <a:pt x="1502400" y="1890894"/>
                </a:lnTo>
                <a:lnTo>
                  <a:pt x="15024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79636" y="7134053"/>
            <a:ext cx="336492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600" dirty="0">
                <a:solidFill>
                  <a:srgbClr val="FFFDFC"/>
                </a:solidFill>
                <a:latin typeface="Lora"/>
              </a:rPr>
              <a:t>Dataset Preparation &amp;  Preprocessing</a:t>
            </a:r>
            <a:endParaRPr lang="en-US" sz="3600" dirty="0">
              <a:solidFill>
                <a:srgbClr val="FFFDFC"/>
              </a:solidFill>
              <a:latin typeface="Lora"/>
              <a:sym typeface="Lor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43400" y="4321804"/>
            <a:ext cx="3364925" cy="101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4800" u="none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ML </a:t>
            </a:r>
            <a:r>
              <a:rPr lang="en-US" sz="48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&amp; DL Models </a:t>
            </a:r>
            <a:endParaRPr lang="en-US" sz="4800" u="none" dirty="0">
              <a:solidFill>
                <a:srgbClr val="FFFDFC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848897" y="336724"/>
            <a:ext cx="7013350" cy="2481964"/>
            <a:chOff x="0" y="0"/>
            <a:chExt cx="1847137" cy="653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47137" cy="653686"/>
            </a:xfrm>
            <a:custGeom>
              <a:avLst/>
              <a:gdLst/>
              <a:ahLst/>
              <a:cxnLst/>
              <a:rect l="l" t="t" r="r" b="b"/>
              <a:pathLst>
                <a:path w="1847137" h="653686">
                  <a:moveTo>
                    <a:pt x="56298" y="0"/>
                  </a:moveTo>
                  <a:lnTo>
                    <a:pt x="1790839" y="0"/>
                  </a:lnTo>
                  <a:cubicBezTo>
                    <a:pt x="1821932" y="0"/>
                    <a:pt x="1847137" y="25205"/>
                    <a:pt x="1847137" y="56298"/>
                  </a:cubicBezTo>
                  <a:lnTo>
                    <a:pt x="1847137" y="597388"/>
                  </a:lnTo>
                  <a:cubicBezTo>
                    <a:pt x="1847137" y="628480"/>
                    <a:pt x="1821932" y="653686"/>
                    <a:pt x="1790839" y="653686"/>
                  </a:cubicBezTo>
                  <a:lnTo>
                    <a:pt x="56298" y="653686"/>
                  </a:lnTo>
                  <a:cubicBezTo>
                    <a:pt x="25205" y="653686"/>
                    <a:pt x="0" y="628480"/>
                    <a:pt x="0" y="597388"/>
                  </a:cubicBezTo>
                  <a:lnTo>
                    <a:pt x="0" y="56298"/>
                  </a:lnTo>
                  <a:cubicBezTo>
                    <a:pt x="0" y="25205"/>
                    <a:pt x="25205" y="0"/>
                    <a:pt x="56298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847137" cy="701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2987154" y="734398"/>
            <a:ext cx="1502401" cy="1890893"/>
          </a:xfrm>
          <a:custGeom>
            <a:avLst/>
            <a:gdLst/>
            <a:ahLst/>
            <a:cxnLst/>
            <a:rect l="l" t="t" r="r" b="b"/>
            <a:pathLst>
              <a:path w="1502401" h="1890893">
                <a:moveTo>
                  <a:pt x="1502400" y="0"/>
                </a:moveTo>
                <a:lnTo>
                  <a:pt x="0" y="0"/>
                </a:lnTo>
                <a:lnTo>
                  <a:pt x="0" y="1890893"/>
                </a:lnTo>
                <a:lnTo>
                  <a:pt x="1502400" y="1890893"/>
                </a:lnTo>
                <a:lnTo>
                  <a:pt x="15024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934589" y="1001518"/>
            <a:ext cx="3364925" cy="99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4400" u="none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Model p</a:t>
            </a:r>
            <a:r>
              <a:rPr lang="en-US" sz="4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rediction </a:t>
            </a:r>
            <a:endParaRPr lang="en-US" sz="4400" u="none" dirty="0">
              <a:solidFill>
                <a:srgbClr val="FFFDF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307918" y="7147421"/>
            <a:ext cx="739489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PROJECT C</a:t>
            </a:r>
            <a:r>
              <a:rPr lang="en-US" sz="9999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ontent </a:t>
            </a:r>
            <a:endParaRPr lang="en-US" sz="9999" b="1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10883" y="2652530"/>
            <a:ext cx="4920061" cy="7798368"/>
          </a:xfrm>
          <a:custGeom>
            <a:avLst/>
            <a:gdLst/>
            <a:ahLst/>
            <a:cxnLst/>
            <a:rect l="l" t="t" r="r" b="b"/>
            <a:pathLst>
              <a:path w="4920061" h="7798368">
                <a:moveTo>
                  <a:pt x="0" y="0"/>
                </a:moveTo>
                <a:lnTo>
                  <a:pt x="4920061" y="0"/>
                </a:lnTo>
                <a:lnTo>
                  <a:pt x="4920061" y="7798368"/>
                </a:lnTo>
                <a:lnTo>
                  <a:pt x="0" y="7798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07292" y="2918597"/>
            <a:ext cx="1934476" cy="1934476"/>
          </a:xfrm>
          <a:custGeom>
            <a:avLst/>
            <a:gdLst/>
            <a:ahLst/>
            <a:cxnLst/>
            <a:rect l="l" t="t" r="r" b="b"/>
            <a:pathLst>
              <a:path w="1934476" h="1934476">
                <a:moveTo>
                  <a:pt x="0" y="0"/>
                </a:moveTo>
                <a:lnTo>
                  <a:pt x="1934476" y="0"/>
                </a:lnTo>
                <a:lnTo>
                  <a:pt x="1934476" y="1934477"/>
                </a:lnTo>
                <a:lnTo>
                  <a:pt x="0" y="1934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85443" y="2192395"/>
            <a:ext cx="3970940" cy="3386881"/>
          </a:xfrm>
          <a:custGeom>
            <a:avLst/>
            <a:gdLst/>
            <a:ahLst/>
            <a:cxnLst/>
            <a:rect l="l" t="t" r="r" b="b"/>
            <a:pathLst>
              <a:path w="3970940" h="3386881">
                <a:moveTo>
                  <a:pt x="0" y="0"/>
                </a:moveTo>
                <a:lnTo>
                  <a:pt x="3970941" y="0"/>
                </a:lnTo>
                <a:lnTo>
                  <a:pt x="3970941" y="3386881"/>
                </a:lnTo>
                <a:lnTo>
                  <a:pt x="0" y="3386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411200" y="2084089"/>
            <a:ext cx="4584125" cy="195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chemeClr val="accent4"/>
                </a:solidFill>
                <a:latin typeface="Monda Bold"/>
                <a:ea typeface="Monda Bold"/>
                <a:cs typeface="Monda Bold"/>
                <a:sym typeface="Monda Bold"/>
              </a:rPr>
              <a:t>Cleaning: </a:t>
            </a: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Removed data leakage columns (e.g., specific injury counts)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693" y="2091783"/>
            <a:ext cx="6390999" cy="193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b="1" dirty="0">
                <a:solidFill>
                  <a:schemeClr val="accent4"/>
                </a:solidFill>
                <a:latin typeface="Monda Bold"/>
                <a:ea typeface="Monda Bold"/>
                <a:cs typeface="Monda Bold"/>
                <a:sym typeface="Monda Bold"/>
              </a:rPr>
              <a:t>Encoding &amp; Scaling: </a:t>
            </a: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Applied One-Hot Encoding for categorical features and </a:t>
            </a:r>
            <a:r>
              <a:rPr lang="en-US" sz="2800" b="1" dirty="0" err="1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StandardScaler</a:t>
            </a: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 for numerical features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6885443" y="3885836"/>
            <a:ext cx="3970940" cy="3386881"/>
          </a:xfrm>
          <a:custGeom>
            <a:avLst/>
            <a:gdLst/>
            <a:ahLst/>
            <a:cxnLst/>
            <a:rect l="l" t="t" r="r" b="b"/>
            <a:pathLst>
              <a:path w="3970940" h="3386881">
                <a:moveTo>
                  <a:pt x="0" y="0"/>
                </a:moveTo>
                <a:lnTo>
                  <a:pt x="3970941" y="0"/>
                </a:lnTo>
                <a:lnTo>
                  <a:pt x="3970941" y="3386881"/>
                </a:lnTo>
                <a:lnTo>
                  <a:pt x="0" y="3386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10594622" y="3182116"/>
            <a:ext cx="2207259" cy="265218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5490449" y="5094778"/>
            <a:ext cx="1674121" cy="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AutoShape 14"/>
          <p:cNvSpPr/>
          <p:nvPr/>
        </p:nvSpPr>
        <p:spPr>
          <a:xfrm>
            <a:off x="6019801" y="3314700"/>
            <a:ext cx="1361064" cy="101408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7164569" y="5862926"/>
            <a:ext cx="3450789" cy="2819582"/>
          </a:xfrm>
          <a:custGeom>
            <a:avLst/>
            <a:gdLst/>
            <a:ahLst/>
            <a:cxnLst/>
            <a:rect l="l" t="t" r="r" b="b"/>
            <a:pathLst>
              <a:path w="3450789" h="2819582">
                <a:moveTo>
                  <a:pt x="0" y="0"/>
                </a:moveTo>
                <a:lnTo>
                  <a:pt x="3450789" y="0"/>
                </a:lnTo>
                <a:lnTo>
                  <a:pt x="3450789" y="2819582"/>
                </a:lnTo>
                <a:lnTo>
                  <a:pt x="0" y="2819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69863" y="28886"/>
            <a:ext cx="16840200" cy="1431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Data preparation &amp; preprocessing </a:t>
            </a:r>
            <a:endParaRPr lang="en-US" sz="7200" b="1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25938" y="4490274"/>
            <a:ext cx="4584125" cy="243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chemeClr val="accent4"/>
                </a:solidFill>
                <a:latin typeface="Monda Bold"/>
                <a:ea typeface="Monda Bold"/>
                <a:cs typeface="Monda Bold"/>
                <a:sym typeface="Monda Bold"/>
              </a:rPr>
              <a:t>Feature Engineering: </a:t>
            </a: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Extracted Hour, Month, and </a:t>
            </a:r>
            <a:r>
              <a:rPr lang="en-US" sz="3200" b="1" dirty="0" err="1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Day_of_Week</a:t>
            </a: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 from timestamps</a:t>
            </a: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1B60245C-8388-3D01-F0C7-10E689621078}"/>
              </a:ext>
            </a:extLst>
          </p:cNvPr>
          <p:cNvSpPr/>
          <p:nvPr/>
        </p:nvSpPr>
        <p:spPr>
          <a:xfrm>
            <a:off x="10353186" y="5130507"/>
            <a:ext cx="2130778" cy="25986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0D6FEF12-B19E-627D-1632-CFA33ED8CB2B}"/>
              </a:ext>
            </a:extLst>
          </p:cNvPr>
          <p:cNvSpPr txBox="1"/>
          <p:nvPr/>
        </p:nvSpPr>
        <p:spPr>
          <a:xfrm>
            <a:off x="43329" y="4844202"/>
            <a:ext cx="5209840" cy="146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chemeClr val="accent4"/>
                </a:solidFill>
                <a:latin typeface="Monda Bold"/>
                <a:ea typeface="Monda Bold"/>
                <a:cs typeface="Monda Bold"/>
                <a:sym typeface="Monda Bold"/>
              </a:rPr>
              <a:t>Splitting: </a:t>
            </a: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Used Stratified Train-Test split to maintain class ratios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16A072DB-3B42-E5FB-BFFD-501349D0872F}"/>
              </a:ext>
            </a:extLst>
          </p:cNvPr>
          <p:cNvSpPr txBox="1"/>
          <p:nvPr/>
        </p:nvSpPr>
        <p:spPr>
          <a:xfrm>
            <a:off x="-99241" y="7124697"/>
            <a:ext cx="5209840" cy="146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chemeClr val="accent4"/>
                </a:solidFill>
                <a:latin typeface="Monda Bold"/>
                <a:ea typeface="Monda Bold"/>
                <a:cs typeface="Monda Bold"/>
                <a:sym typeface="Monda Bold"/>
              </a:rPr>
              <a:t>Visualization 1: </a:t>
            </a: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Analyzed correlations and environmental factors.</a:t>
            </a:r>
          </a:p>
        </p:txBody>
      </p:sp>
      <p:sp>
        <p:nvSpPr>
          <p:cNvPr id="26" name="AutoShape 13">
            <a:extLst>
              <a:ext uri="{FF2B5EF4-FFF2-40B4-BE49-F238E27FC236}">
                <a16:creationId xmlns:a16="http://schemas.microsoft.com/office/drawing/2014/main" id="{5672E334-F47A-E5A7-69C5-0D75E5EBFAAF}"/>
              </a:ext>
            </a:extLst>
          </p:cNvPr>
          <p:cNvSpPr/>
          <p:nvPr/>
        </p:nvSpPr>
        <p:spPr>
          <a:xfrm flipV="1">
            <a:off x="5351624" y="6851130"/>
            <a:ext cx="1812946" cy="273567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AutoShape 13">
            <a:extLst>
              <a:ext uri="{FF2B5EF4-FFF2-40B4-BE49-F238E27FC236}">
                <a16:creationId xmlns:a16="http://schemas.microsoft.com/office/drawing/2014/main" id="{F90AD144-3ED6-FC19-1781-FD4309EF2972}"/>
              </a:ext>
            </a:extLst>
          </p:cNvPr>
          <p:cNvSpPr/>
          <p:nvPr/>
        </p:nvSpPr>
        <p:spPr>
          <a:xfrm>
            <a:off x="10493883" y="6721815"/>
            <a:ext cx="1590747" cy="652535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9AD763F4-FE55-4657-E91F-66541C9E3E42}"/>
              </a:ext>
            </a:extLst>
          </p:cNvPr>
          <p:cNvSpPr txBox="1"/>
          <p:nvPr/>
        </p:nvSpPr>
        <p:spPr>
          <a:xfrm>
            <a:off x="12119888" y="7184383"/>
            <a:ext cx="5209840" cy="2925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chemeClr val="accent4"/>
                </a:solidFill>
                <a:latin typeface="Monda Bold"/>
                <a:ea typeface="Monda Bold"/>
                <a:cs typeface="Monda Bold"/>
                <a:sym typeface="Monda Bold"/>
              </a:rPr>
              <a:t>Visualization 2: </a:t>
            </a:r>
          </a:p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chemeClr val="bg1"/>
                </a:solidFill>
                <a:latin typeface="Monda Bold"/>
                <a:ea typeface="Monda Bold"/>
                <a:cs typeface="Monda Bold"/>
                <a:sym typeface="Monda Bold"/>
              </a:rPr>
              <a:t>Class Imbalance Identified significant imbalance, with "Minor" accidents being the majority class.</a:t>
            </a: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877" y="1688599"/>
            <a:ext cx="20551754" cy="13937826"/>
          </a:xfrm>
          <a:custGeom>
            <a:avLst/>
            <a:gdLst/>
            <a:ahLst/>
            <a:cxnLst/>
            <a:rect l="l" t="t" r="r" b="b"/>
            <a:pathLst>
              <a:path w="20551754" h="13937826">
                <a:moveTo>
                  <a:pt x="0" y="0"/>
                </a:moveTo>
                <a:lnTo>
                  <a:pt x="20551754" y="0"/>
                </a:lnTo>
                <a:lnTo>
                  <a:pt x="20551754" y="13937827"/>
                </a:lnTo>
                <a:lnTo>
                  <a:pt x="0" y="1393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75467" y="3643003"/>
            <a:ext cx="8044410" cy="6748252"/>
          </a:xfrm>
          <a:custGeom>
            <a:avLst/>
            <a:gdLst/>
            <a:ahLst/>
            <a:cxnLst/>
            <a:rect l="l" t="t" r="r" b="b"/>
            <a:pathLst>
              <a:path w="8044410" h="6748252">
                <a:moveTo>
                  <a:pt x="0" y="0"/>
                </a:moveTo>
                <a:lnTo>
                  <a:pt x="8044410" y="0"/>
                </a:lnTo>
                <a:lnTo>
                  <a:pt x="8044410" y="6748252"/>
                </a:lnTo>
                <a:lnTo>
                  <a:pt x="0" y="674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68286" y="4205580"/>
            <a:ext cx="1800799" cy="7605281"/>
          </a:xfrm>
          <a:custGeom>
            <a:avLst/>
            <a:gdLst/>
            <a:ahLst/>
            <a:cxnLst/>
            <a:rect l="l" t="t" r="r" b="b"/>
            <a:pathLst>
              <a:path w="1800799" h="7605281">
                <a:moveTo>
                  <a:pt x="0" y="0"/>
                </a:moveTo>
                <a:lnTo>
                  <a:pt x="1800799" y="0"/>
                </a:lnTo>
                <a:lnTo>
                  <a:pt x="1800799" y="7605281"/>
                </a:lnTo>
                <a:lnTo>
                  <a:pt x="0" y="7605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314404" y="3285601"/>
            <a:ext cx="8044410" cy="6748252"/>
          </a:xfrm>
          <a:custGeom>
            <a:avLst/>
            <a:gdLst/>
            <a:ahLst/>
            <a:cxnLst/>
            <a:rect l="l" t="t" r="r" b="b"/>
            <a:pathLst>
              <a:path w="8044410" h="6748252">
                <a:moveTo>
                  <a:pt x="0" y="0"/>
                </a:moveTo>
                <a:lnTo>
                  <a:pt x="8044411" y="0"/>
                </a:lnTo>
                <a:lnTo>
                  <a:pt x="8044411" y="6748252"/>
                </a:lnTo>
                <a:lnTo>
                  <a:pt x="0" y="674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6424765" y="4205580"/>
            <a:ext cx="1800799" cy="7605281"/>
          </a:xfrm>
          <a:custGeom>
            <a:avLst/>
            <a:gdLst/>
            <a:ahLst/>
            <a:cxnLst/>
            <a:rect l="l" t="t" r="r" b="b"/>
            <a:pathLst>
              <a:path w="1800799" h="7605281">
                <a:moveTo>
                  <a:pt x="1800798" y="0"/>
                </a:moveTo>
                <a:lnTo>
                  <a:pt x="0" y="0"/>
                </a:lnTo>
                <a:lnTo>
                  <a:pt x="0" y="7605281"/>
                </a:lnTo>
                <a:lnTo>
                  <a:pt x="1800798" y="7605281"/>
                </a:lnTo>
                <a:lnTo>
                  <a:pt x="1800798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089501" y="1535888"/>
            <a:ext cx="8044410" cy="1262104"/>
            <a:chOff x="0" y="0"/>
            <a:chExt cx="2044984" cy="9869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4984" cy="986932"/>
            </a:xfrm>
            <a:custGeom>
              <a:avLst/>
              <a:gdLst/>
              <a:ahLst/>
              <a:cxnLst/>
              <a:rect l="l" t="t" r="r" b="b"/>
              <a:pathLst>
                <a:path w="2044984" h="986932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936081"/>
                  </a:lnTo>
                  <a:cubicBezTo>
                    <a:pt x="2044984" y="949567"/>
                    <a:pt x="2039627" y="962502"/>
                    <a:pt x="2030090" y="972038"/>
                  </a:cubicBezTo>
                  <a:cubicBezTo>
                    <a:pt x="2020554" y="981575"/>
                    <a:pt x="2007620" y="986932"/>
                    <a:pt x="1994133" y="986932"/>
                  </a:cubicBezTo>
                  <a:lnTo>
                    <a:pt x="50851" y="986932"/>
                  </a:lnTo>
                  <a:cubicBezTo>
                    <a:pt x="37365" y="986932"/>
                    <a:pt x="24430" y="981575"/>
                    <a:pt x="14894" y="972038"/>
                  </a:cubicBezTo>
                  <a:cubicBezTo>
                    <a:pt x="5358" y="962502"/>
                    <a:pt x="0" y="949567"/>
                    <a:pt x="0" y="936081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44984" cy="103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0427" y="1536270"/>
            <a:ext cx="7764550" cy="1318631"/>
            <a:chOff x="0" y="0"/>
            <a:chExt cx="2044984" cy="9869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4984" cy="986932"/>
            </a:xfrm>
            <a:custGeom>
              <a:avLst/>
              <a:gdLst/>
              <a:ahLst/>
              <a:cxnLst/>
              <a:rect l="l" t="t" r="r" b="b"/>
              <a:pathLst>
                <a:path w="2044984" h="986932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936081"/>
                  </a:lnTo>
                  <a:cubicBezTo>
                    <a:pt x="2044984" y="949567"/>
                    <a:pt x="2039627" y="962502"/>
                    <a:pt x="2030090" y="972038"/>
                  </a:cubicBezTo>
                  <a:cubicBezTo>
                    <a:pt x="2020554" y="981575"/>
                    <a:pt x="2007620" y="986932"/>
                    <a:pt x="1994133" y="986932"/>
                  </a:cubicBezTo>
                  <a:lnTo>
                    <a:pt x="50851" y="986932"/>
                  </a:lnTo>
                  <a:cubicBezTo>
                    <a:pt x="37365" y="986932"/>
                    <a:pt x="24430" y="981575"/>
                    <a:pt x="14894" y="972038"/>
                  </a:cubicBezTo>
                  <a:cubicBezTo>
                    <a:pt x="5358" y="962502"/>
                    <a:pt x="0" y="949567"/>
                    <a:pt x="0" y="936081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44984" cy="103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362200" y="-61659"/>
            <a:ext cx="13258800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Classical ML MODELS </a:t>
            </a:r>
            <a:endParaRPr lang="en-US" sz="4400" b="1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22" name="Freeform 22"/>
          <p:cNvSpPr/>
          <p:nvPr/>
        </p:nvSpPr>
        <p:spPr>
          <a:xfrm flipH="1">
            <a:off x="3152772" y="563587"/>
            <a:ext cx="979930" cy="4138522"/>
          </a:xfrm>
          <a:custGeom>
            <a:avLst/>
            <a:gdLst/>
            <a:ahLst/>
            <a:cxnLst/>
            <a:rect l="l" t="t" r="r" b="b"/>
            <a:pathLst>
              <a:path w="979930" h="4138522">
                <a:moveTo>
                  <a:pt x="979930" y="0"/>
                </a:moveTo>
                <a:lnTo>
                  <a:pt x="0" y="0"/>
                </a:lnTo>
                <a:lnTo>
                  <a:pt x="0" y="4138522"/>
                </a:lnTo>
                <a:lnTo>
                  <a:pt x="979930" y="4138522"/>
                </a:lnTo>
                <a:lnTo>
                  <a:pt x="97993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575E81-9C1C-38F0-DC85-9F4C0F90C3F4}"/>
              </a:ext>
            </a:extLst>
          </p:cNvPr>
          <p:cNvSpPr txBox="1"/>
          <p:nvPr/>
        </p:nvSpPr>
        <p:spPr>
          <a:xfrm>
            <a:off x="332648" y="1820746"/>
            <a:ext cx="10279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E787"/>
                </a:solidFill>
                <a:latin typeface="Monda Bold"/>
              </a:rPr>
              <a:t>Model 1: Logistic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E4010-1CDD-C29D-20B4-FE92EB3DF911}"/>
              </a:ext>
            </a:extLst>
          </p:cNvPr>
          <p:cNvSpPr txBox="1"/>
          <p:nvPr/>
        </p:nvSpPr>
        <p:spPr>
          <a:xfrm>
            <a:off x="11216610" y="1872275"/>
            <a:ext cx="102796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E787"/>
                </a:solidFill>
                <a:latin typeface="Monda Bold"/>
              </a:rPr>
              <a:t>Model 2: </a:t>
            </a:r>
            <a:r>
              <a:rPr lang="en-US" sz="4400" b="1" dirty="0" err="1">
                <a:solidFill>
                  <a:srgbClr val="FFE787"/>
                </a:solidFill>
                <a:latin typeface="Monda Bold"/>
              </a:rPr>
              <a:t>XGBoost</a:t>
            </a:r>
            <a:endParaRPr lang="en-US" sz="4400" b="1" dirty="0">
              <a:solidFill>
                <a:srgbClr val="FFE787"/>
              </a:solidFill>
              <a:latin typeface="Monda Bold"/>
            </a:endParaRP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E07166DD-736E-3185-0F52-685C824B8F40}"/>
              </a:ext>
            </a:extLst>
          </p:cNvPr>
          <p:cNvGrpSpPr/>
          <p:nvPr/>
        </p:nvGrpSpPr>
        <p:grpSpPr>
          <a:xfrm>
            <a:off x="5261724" y="5577159"/>
            <a:ext cx="7768475" cy="1361949"/>
            <a:chOff x="0" y="0"/>
            <a:chExt cx="2044984" cy="986932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A9C1BB63-37AD-C08D-43E0-F078C2BCBA26}"/>
                </a:ext>
              </a:extLst>
            </p:cNvPr>
            <p:cNvSpPr/>
            <p:nvPr/>
          </p:nvSpPr>
          <p:spPr>
            <a:xfrm>
              <a:off x="0" y="0"/>
              <a:ext cx="2044984" cy="986932"/>
            </a:xfrm>
            <a:custGeom>
              <a:avLst/>
              <a:gdLst/>
              <a:ahLst/>
              <a:cxnLst/>
              <a:rect l="l" t="t" r="r" b="b"/>
              <a:pathLst>
                <a:path w="2044984" h="986932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936081"/>
                  </a:lnTo>
                  <a:cubicBezTo>
                    <a:pt x="2044984" y="949567"/>
                    <a:pt x="2039627" y="962502"/>
                    <a:pt x="2030090" y="972038"/>
                  </a:cubicBezTo>
                  <a:cubicBezTo>
                    <a:pt x="2020554" y="981575"/>
                    <a:pt x="2007620" y="986932"/>
                    <a:pt x="1994133" y="986932"/>
                  </a:cubicBezTo>
                  <a:lnTo>
                    <a:pt x="50851" y="986932"/>
                  </a:lnTo>
                  <a:cubicBezTo>
                    <a:pt x="37365" y="986932"/>
                    <a:pt x="24430" y="981575"/>
                    <a:pt x="14894" y="972038"/>
                  </a:cubicBezTo>
                  <a:cubicBezTo>
                    <a:pt x="5358" y="962502"/>
                    <a:pt x="0" y="949567"/>
                    <a:pt x="0" y="936081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B66A7B69-B9BF-9EE0-4AAF-2E98B4ABB41F}"/>
                </a:ext>
              </a:extLst>
            </p:cNvPr>
            <p:cNvSpPr txBox="1"/>
            <p:nvPr/>
          </p:nvSpPr>
          <p:spPr>
            <a:xfrm>
              <a:off x="0" y="-47625"/>
              <a:ext cx="2044984" cy="103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FCE9782-C4E7-2090-8C53-1E44A7CDA207}"/>
              </a:ext>
            </a:extLst>
          </p:cNvPr>
          <p:cNvSpPr txBox="1"/>
          <p:nvPr/>
        </p:nvSpPr>
        <p:spPr>
          <a:xfrm>
            <a:off x="5633905" y="5813379"/>
            <a:ext cx="1086956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900"/>
              </a:spcAft>
              <a:buNone/>
            </a:pPr>
            <a:r>
              <a:rPr lang="en-US" sz="4400" b="1" dirty="0">
                <a:solidFill>
                  <a:srgbClr val="FFE787"/>
                </a:solidFill>
                <a:latin typeface="Monda Bold"/>
              </a:rPr>
              <a:t>Model 3: Random Forest</a:t>
            </a:r>
          </a:p>
          <a:p>
            <a:pPr>
              <a:buNone/>
            </a:pPr>
            <a:br>
              <a:rPr lang="en-US" b="0" i="0" dirty="0">
                <a:solidFill>
                  <a:srgbClr val="3C4043"/>
                </a:solidFill>
                <a:effectLst/>
                <a:latin typeface="inherit"/>
              </a:rPr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EE682B-0B5D-43A6-B0BF-4AC544DEE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055" y="2902253"/>
            <a:ext cx="5649113" cy="2648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EBE5D8-8FDB-4F80-B9CB-2CC6F79D0D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1881" y="2921306"/>
            <a:ext cx="5811061" cy="2610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60117C-620D-4F2A-944D-7125380A5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511" y="7048500"/>
            <a:ext cx="5973009" cy="26673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31662">
            <a:off x="6067668" y="2697064"/>
            <a:ext cx="6152664" cy="5543628"/>
          </a:xfrm>
          <a:custGeom>
            <a:avLst/>
            <a:gdLst/>
            <a:ahLst/>
            <a:cxnLst/>
            <a:rect l="l" t="t" r="r" b="b"/>
            <a:pathLst>
              <a:path w="6007575" h="5472355">
                <a:moveTo>
                  <a:pt x="0" y="0"/>
                </a:moveTo>
                <a:lnTo>
                  <a:pt x="6007575" y="0"/>
                </a:lnTo>
                <a:lnTo>
                  <a:pt x="6007575" y="5472354"/>
                </a:lnTo>
                <a:lnTo>
                  <a:pt x="0" y="547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19"/>
          <p:cNvSpPr txBox="1"/>
          <p:nvPr/>
        </p:nvSpPr>
        <p:spPr>
          <a:xfrm>
            <a:off x="5888321" y="-632261"/>
            <a:ext cx="7231386" cy="133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Neural Network Models </a:t>
            </a:r>
            <a:endParaRPr lang="en-US" sz="4000" b="1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66A35D-595F-B650-EC34-4C02C31BC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0" y="1461312"/>
            <a:ext cx="5772150" cy="2428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6455B2-5281-CC95-6E24-3B7F949DF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170" y="7205698"/>
            <a:ext cx="5966430" cy="2571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60BB6E-8382-234F-2992-E0A264966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904" y="1461312"/>
            <a:ext cx="5619750" cy="2628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CA1E88-1183-3E46-BC40-089384FE9E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05698"/>
            <a:ext cx="5781675" cy="26574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3E6353-896F-8E00-127C-94DF3D471B74}"/>
              </a:ext>
            </a:extLst>
          </p:cNvPr>
          <p:cNvSpPr txBox="1"/>
          <p:nvPr/>
        </p:nvSpPr>
        <p:spPr>
          <a:xfrm>
            <a:off x="227280" y="905039"/>
            <a:ext cx="9276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Monda Bold"/>
              </a:rPr>
              <a:t>Model 1: NN-1 using </a:t>
            </a:r>
            <a:r>
              <a:rPr lang="en-US" sz="2400" b="1" dirty="0" err="1">
                <a:solidFill>
                  <a:schemeClr val="accent1"/>
                </a:solidFill>
                <a:latin typeface="Monda Bold"/>
              </a:rPr>
              <a:t>ResNet</a:t>
            </a:r>
            <a:r>
              <a:rPr lang="en-US" sz="2400" b="1" dirty="0">
                <a:solidFill>
                  <a:schemeClr val="accent1"/>
                </a:solidFill>
                <a:latin typeface="Monda Bold"/>
              </a:rPr>
              <a:t> architecture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387568-1E93-AAAF-3F59-336363D03888}"/>
              </a:ext>
            </a:extLst>
          </p:cNvPr>
          <p:cNvSpPr txBox="1"/>
          <p:nvPr/>
        </p:nvSpPr>
        <p:spPr>
          <a:xfrm>
            <a:off x="11929284" y="904310"/>
            <a:ext cx="10803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Monda Bold"/>
              </a:rPr>
              <a:t>Model 2: using SMOTE and Class Weights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61A1D7-65B5-894D-AA6C-9E9AFCD7494B}"/>
              </a:ext>
            </a:extLst>
          </p:cNvPr>
          <p:cNvSpPr txBox="1"/>
          <p:nvPr/>
        </p:nvSpPr>
        <p:spPr>
          <a:xfrm>
            <a:off x="470178" y="6625206"/>
            <a:ext cx="10670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  <a:spcAft>
                <a:spcPts val="900"/>
              </a:spcAft>
            </a:pPr>
            <a:r>
              <a:rPr lang="en-US" sz="2400" b="1" dirty="0">
                <a:solidFill>
                  <a:schemeClr val="accent1"/>
                </a:solidFill>
                <a:latin typeface="Monda Bold"/>
              </a:rPr>
              <a:t>Model 3: Using Simple Scaled NN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D8AD35-1DF1-EB23-51CF-49DA61A664F9}"/>
              </a:ext>
            </a:extLst>
          </p:cNvPr>
          <p:cNvSpPr txBox="1"/>
          <p:nvPr/>
        </p:nvSpPr>
        <p:spPr>
          <a:xfrm>
            <a:off x="11929284" y="6570399"/>
            <a:ext cx="10758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Monda Bold"/>
              </a:rPr>
              <a:t>Model 4: NN-2 using  Weighted </a:t>
            </a:r>
            <a:r>
              <a:rPr lang="en-US" sz="2400" b="1" dirty="0" err="1">
                <a:solidFill>
                  <a:schemeClr val="accent1"/>
                </a:solidFill>
                <a:latin typeface="Monda Bold"/>
              </a:rPr>
              <a:t>ResNet</a:t>
            </a:r>
            <a:r>
              <a:rPr lang="en-US" sz="2400" b="1" dirty="0">
                <a:solidFill>
                  <a:schemeClr val="accent1"/>
                </a:solidFill>
                <a:latin typeface="Monda Bold"/>
              </a:rPr>
              <a:t> </a:t>
            </a: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7468" y="1077243"/>
            <a:ext cx="10528981" cy="9552657"/>
          </a:xfrm>
          <a:custGeom>
            <a:avLst/>
            <a:gdLst/>
            <a:ahLst/>
            <a:cxnLst/>
            <a:rect l="l" t="t" r="r" b="b"/>
            <a:pathLst>
              <a:path w="10528981" h="9552657">
                <a:moveTo>
                  <a:pt x="0" y="0"/>
                </a:moveTo>
                <a:lnTo>
                  <a:pt x="10528982" y="0"/>
                </a:lnTo>
                <a:lnTo>
                  <a:pt x="10528982" y="9552657"/>
                </a:lnTo>
                <a:lnTo>
                  <a:pt x="0" y="955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77200" y="114300"/>
            <a:ext cx="14127663" cy="1408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1999"/>
              </a:lnSpc>
              <a:spcBef>
                <a:spcPct val="0"/>
              </a:spcBef>
            </a:pPr>
            <a:r>
              <a:rPr lang="en-US" sz="6600" b="1" u="none" strike="noStrike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R</a:t>
            </a:r>
            <a:r>
              <a:rPr lang="en-US" sz="6600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esampling data </a:t>
            </a:r>
            <a:endParaRPr lang="en-US" sz="6600" b="1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16433" y="2363997"/>
            <a:ext cx="8272876" cy="744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4400" dirty="0">
                <a:solidFill>
                  <a:schemeClr val="accent4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Handling Imbalance:  </a:t>
            </a:r>
            <a:r>
              <a:rPr lang="en-US" sz="4400" dirty="0">
                <a:solidFill>
                  <a:srgbClr val="FFFDFC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Tested a resampling strategy</a:t>
            </a:r>
          </a:p>
          <a:p>
            <a:pPr algn="ctr">
              <a:lnSpc>
                <a:spcPts val="3360"/>
              </a:lnSpc>
            </a:pPr>
            <a:endParaRPr lang="en-US" sz="4400" dirty="0">
              <a:solidFill>
                <a:srgbClr val="FFFDFC"/>
              </a:solidFill>
              <a:latin typeface="Monda Bold" panose="020B0604020202020204" charset="0"/>
              <a:ea typeface="Lora"/>
              <a:cs typeface="Lora"/>
              <a:sym typeface="Lora"/>
            </a:endParaRPr>
          </a:p>
          <a:p>
            <a:pPr algn="ctr">
              <a:lnSpc>
                <a:spcPts val="3360"/>
              </a:lnSpc>
            </a:pPr>
            <a:r>
              <a:rPr lang="en-US" sz="4400" dirty="0">
                <a:solidFill>
                  <a:srgbClr val="FFFDFC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 (</a:t>
            </a:r>
            <a:r>
              <a:rPr lang="en-US" sz="4400" dirty="0" err="1">
                <a:solidFill>
                  <a:srgbClr val="FFFDFC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Upsampling</a:t>
            </a:r>
            <a:r>
              <a:rPr lang="en-US" sz="4400" dirty="0">
                <a:solidFill>
                  <a:srgbClr val="FFFDFC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 minority classes to match majority)</a:t>
            </a:r>
          </a:p>
          <a:p>
            <a:pPr algn="ctr">
              <a:lnSpc>
                <a:spcPts val="3360"/>
              </a:lnSpc>
            </a:pPr>
            <a:endParaRPr lang="en-US" sz="4400" dirty="0">
              <a:solidFill>
                <a:srgbClr val="FFFDFC"/>
              </a:solidFill>
              <a:latin typeface="Monda Bold" panose="020B0604020202020204" charset="0"/>
              <a:ea typeface="Lora"/>
              <a:cs typeface="Lora"/>
              <a:sym typeface="Lora"/>
            </a:endParaRPr>
          </a:p>
          <a:p>
            <a:pPr algn="ctr">
              <a:lnSpc>
                <a:spcPts val="3360"/>
              </a:lnSpc>
            </a:pPr>
            <a:r>
              <a:rPr lang="en-US" sz="4400" dirty="0">
                <a:solidFill>
                  <a:srgbClr val="FFFDFC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 </a:t>
            </a:r>
            <a:r>
              <a:rPr lang="en-US" sz="4400" dirty="0">
                <a:solidFill>
                  <a:schemeClr val="accent4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Result: </a:t>
            </a:r>
            <a:r>
              <a:rPr lang="en-US" sz="4400" dirty="0">
                <a:solidFill>
                  <a:srgbClr val="FFFDFC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Resampling actually</a:t>
            </a:r>
          </a:p>
          <a:p>
            <a:pPr algn="ctr">
              <a:lnSpc>
                <a:spcPts val="3360"/>
              </a:lnSpc>
            </a:pPr>
            <a:endParaRPr lang="en-US" sz="4400" dirty="0">
              <a:solidFill>
                <a:srgbClr val="FFFDFC"/>
              </a:solidFill>
              <a:latin typeface="Monda Bold" panose="020B0604020202020204" charset="0"/>
              <a:ea typeface="Lora"/>
              <a:cs typeface="Lora"/>
              <a:sym typeface="Lora"/>
            </a:endParaRPr>
          </a:p>
          <a:p>
            <a:pPr algn="ctr">
              <a:lnSpc>
                <a:spcPts val="3360"/>
              </a:lnSpc>
            </a:pPr>
            <a:r>
              <a:rPr lang="en-US" sz="4400" dirty="0">
                <a:solidFill>
                  <a:srgbClr val="FFFDFC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 reduced accuracy to </a:t>
            </a:r>
            <a:r>
              <a:rPr lang="en-US" sz="4400" dirty="0">
                <a:solidFill>
                  <a:schemeClr val="accent4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~71%, </a:t>
            </a:r>
            <a:r>
              <a:rPr lang="en-US" sz="4400" dirty="0">
                <a:solidFill>
                  <a:schemeClr val="bg1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indicating the model tried to</a:t>
            </a:r>
          </a:p>
          <a:p>
            <a:pPr algn="ctr">
              <a:lnSpc>
                <a:spcPts val="3360"/>
              </a:lnSpc>
            </a:pPr>
            <a:endParaRPr lang="en-US" sz="4400" dirty="0">
              <a:solidFill>
                <a:schemeClr val="bg1"/>
              </a:solidFill>
              <a:latin typeface="Monda Bold" panose="020B0604020202020204" charset="0"/>
              <a:ea typeface="Lora"/>
              <a:cs typeface="Lora"/>
              <a:sym typeface="Lora"/>
            </a:endParaRPr>
          </a:p>
          <a:p>
            <a:pPr algn="ctr">
              <a:lnSpc>
                <a:spcPts val="3360"/>
              </a:lnSpc>
            </a:pPr>
            <a:r>
              <a:rPr lang="en-US" sz="4400" dirty="0">
                <a:solidFill>
                  <a:schemeClr val="bg1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 predict the minority classes with higher recall than </a:t>
            </a:r>
            <a:r>
              <a:rPr lang="en-US" sz="4400" dirty="0" err="1">
                <a:solidFill>
                  <a:schemeClr val="bg1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ResNet</a:t>
            </a:r>
            <a:endParaRPr lang="en-US" sz="4400" dirty="0">
              <a:solidFill>
                <a:schemeClr val="bg1"/>
              </a:solidFill>
              <a:latin typeface="Monda Bold" panose="020B0604020202020204" charset="0"/>
              <a:ea typeface="Lora"/>
              <a:cs typeface="Lora"/>
              <a:sym typeface="Lora"/>
            </a:endParaRPr>
          </a:p>
          <a:p>
            <a:pPr algn="ctr">
              <a:lnSpc>
                <a:spcPts val="3360"/>
              </a:lnSpc>
            </a:pPr>
            <a:endParaRPr lang="en-US" sz="4400" dirty="0">
              <a:solidFill>
                <a:schemeClr val="bg1"/>
              </a:solidFill>
              <a:latin typeface="Monda Bold" panose="020B0604020202020204" charset="0"/>
              <a:ea typeface="Lora"/>
              <a:cs typeface="Lora"/>
              <a:sym typeface="Lora"/>
            </a:endParaRPr>
          </a:p>
          <a:p>
            <a:pPr algn="ctr">
              <a:lnSpc>
                <a:spcPts val="3360"/>
              </a:lnSpc>
            </a:pPr>
            <a:r>
              <a:rPr lang="en-US" sz="4400" dirty="0">
                <a:solidFill>
                  <a:schemeClr val="bg1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 model which performed better on the major class</a:t>
            </a:r>
          </a:p>
          <a:p>
            <a:pPr algn="ctr">
              <a:lnSpc>
                <a:spcPts val="3360"/>
              </a:lnSpc>
            </a:pPr>
            <a:endParaRPr lang="en-US" sz="3600" dirty="0">
              <a:solidFill>
                <a:srgbClr val="FFFDFC"/>
              </a:solidFill>
              <a:latin typeface="Monda Bold" panose="020B0604020202020204" charset="0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2220411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77200" y="114300"/>
            <a:ext cx="14127663" cy="1408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1999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Fine tuning  </a:t>
            </a:r>
            <a:endParaRPr lang="en-US" sz="6600" b="1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4FBA94-662C-471C-87C6-BD5C5F4B7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26" y="1666101"/>
            <a:ext cx="16966504" cy="812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1</a:t>
            </a:r>
            <a:r>
              <a:rPr lang="en-US" altLang="en-US" sz="3600" dirty="0">
                <a:solidFill>
                  <a:schemeClr val="bg2"/>
                </a:solidFill>
                <a:latin typeface="Monda Bold" panose="020B0604020202020204" charset="0"/>
              </a:rPr>
              <a:t>.</a:t>
            </a:r>
            <a:r>
              <a:rPr lang="en-US" altLang="en-US" sz="3600" dirty="0">
                <a:solidFill>
                  <a:schemeClr val="bg1"/>
                </a:solidFill>
                <a:latin typeface="Monda Bold" panose="020B0604020202020204" charset="0"/>
              </a:rPr>
              <a:t> Weight Initialization Strategy: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Applied Xavier (</a:t>
            </a:r>
            <a:r>
              <a:rPr lang="en-US" altLang="en-US" sz="3600" dirty="0" err="1">
                <a:solidFill>
                  <a:srgbClr val="FFFDFC"/>
                </a:solidFill>
                <a:latin typeface="Monda Bold" panose="020B0604020202020204" charset="0"/>
              </a:rPr>
              <a:t>Glorot</a:t>
            </a: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) Initialization to set initial random weights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to avoid vanishing or exploding gradient problems in early </a:t>
            </a:r>
            <a:r>
              <a:rPr lang="en-US" altLang="en-US" sz="3600" dirty="0" err="1">
                <a:solidFill>
                  <a:srgbClr val="FFFDFC"/>
                </a:solidFill>
                <a:latin typeface="Monda Bold" panose="020B0604020202020204" charset="0"/>
              </a:rPr>
              <a:t>stagrs</a:t>
            </a:r>
            <a:endParaRPr lang="en-US" altLang="en-US" sz="3600" dirty="0">
              <a:solidFill>
                <a:srgbClr val="FFFDFC"/>
              </a:solidFill>
              <a:latin typeface="Monda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600" dirty="0">
              <a:solidFill>
                <a:srgbClr val="FFFDFC"/>
              </a:solidFill>
              <a:latin typeface="Monda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2. Optimizer Comparison: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Evaluated performance across three distinct optimizers: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SGD with Momentum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RMSprop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Adam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dirty="0">
              <a:solidFill>
                <a:srgbClr val="FFFDFC"/>
              </a:solidFill>
              <a:latin typeface="Monda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3. Hyperparameter Tuning: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Conducted experiments to determine the optimal network structure</a:t>
            </a:r>
            <a:r>
              <a:rPr lang="en-US" sz="3600" dirty="0">
                <a:solidFill>
                  <a:srgbClr val="FFFDFC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600" dirty="0">
                <a:solidFill>
                  <a:srgbClr val="FFFDFC"/>
                </a:solidFill>
                <a:latin typeface="Monda Bold" panose="020B0604020202020204" charset="0"/>
                <a:ea typeface="Lora"/>
                <a:cs typeface="Lora"/>
                <a:sym typeface="Lora"/>
              </a:rPr>
              <a:t>BS(32 vs 128), </a:t>
            </a:r>
            <a:endParaRPr lang="en-US" altLang="en-US" sz="3600" dirty="0">
              <a:solidFill>
                <a:srgbClr val="FFFDFC"/>
              </a:solidFill>
              <a:latin typeface="Monda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>
                <a:solidFill>
                  <a:srgbClr val="FFFDFC"/>
                </a:solidFill>
                <a:latin typeface="Monda Bold" panose="020B0604020202020204" charset="0"/>
              </a:rPr>
              <a:t>Width (number of units per layer) to maximize accuracy without 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17459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28600" y="342900"/>
            <a:ext cx="6666315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Model Prediction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FAEE8-D562-E305-87DB-54B132343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29100"/>
            <a:ext cx="13824116" cy="501967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342</Words>
  <Application>Microsoft Office PowerPoint</Application>
  <PresentationFormat>Custom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Monda</vt:lpstr>
      <vt:lpstr>inherit</vt:lpstr>
      <vt:lpstr>Monda Bold</vt:lpstr>
      <vt:lpstr>Arial</vt:lpstr>
      <vt:lpstr>Calibri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Illustrated Roadway Lighting Project Proposal</dc:title>
  <dc:creator>jana waleed</dc:creator>
  <cp:lastModifiedBy>alaa wafiek</cp:lastModifiedBy>
  <cp:revision>7</cp:revision>
  <dcterms:created xsi:type="dcterms:W3CDTF">2006-08-16T00:00:00Z</dcterms:created>
  <dcterms:modified xsi:type="dcterms:W3CDTF">2025-12-08T10:43:34Z</dcterms:modified>
  <dc:identifier>DAG6wQMHi08</dc:identifier>
</cp:coreProperties>
</file>